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3" r:id="rId23"/>
    <p:sldId id="278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A5D5-77EB-43AC-B9CC-E82F277842E1}" type="datetimeFigureOut">
              <a:rPr lang="hu-HU" smtClean="0"/>
              <a:pPr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80832-3016-4A37-AED6-BFC2AE0099F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uddhizmus_k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895079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hu-HU" sz="8000" b="1" dirty="0" smtClean="0">
                <a:latin typeface="Eccentric Std" pitchFamily="82" charset="0"/>
              </a:rPr>
              <a:t>BUDDHIZMUS</a:t>
            </a:r>
            <a:endParaRPr lang="hu-HU" sz="8000" b="1" dirty="0">
              <a:latin typeface="Eccentric Std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sz="2400" dirty="0" smtClean="0">
              <a:latin typeface="Eccentric Std" pitchFamily="82" charset="0"/>
            </a:endParaRPr>
          </a:p>
          <a:p>
            <a:endParaRPr lang="hu-HU" sz="2400" dirty="0">
              <a:latin typeface="Eccentric Std" pitchFamily="82" charset="0"/>
            </a:endParaRPr>
          </a:p>
          <a:p>
            <a:endParaRPr lang="hu-HU" sz="2400" dirty="0" smtClean="0">
              <a:latin typeface="Eccentric Std" pitchFamily="82" charset="0"/>
            </a:endParaRPr>
          </a:p>
          <a:p>
            <a:pPr algn="l"/>
            <a:r>
              <a:rPr lang="hu-HU" b="1" dirty="0" smtClean="0">
                <a:solidFill>
                  <a:schemeClr val="tx1"/>
                </a:solidFill>
                <a:latin typeface="Eccentric Std" pitchFamily="82" charset="0"/>
              </a:rPr>
              <a:t>Az „Istentelen” Vallás</a:t>
            </a:r>
            <a:endParaRPr lang="hu-HU" b="1" dirty="0">
              <a:solidFill>
                <a:schemeClr val="tx1"/>
              </a:solidFill>
              <a:latin typeface="Eccentric Std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Négy nemes igazság - 2.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hu-HU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szenvedés eredetének igazsága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Szenvedéseink oka a </a:t>
            </a:r>
            <a:r>
              <a:rPr lang="hu-HU" b="1" dirty="0" smtClean="0"/>
              <a:t>vágyakozás</a:t>
            </a:r>
            <a:r>
              <a:rPr lang="hu-HU" dirty="0" smtClean="0"/>
              <a:t>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Ez az ok bennünk van;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b="1" dirty="0" smtClean="0"/>
              <a:t>Karmánkat</a:t>
            </a:r>
            <a:r>
              <a:rPr lang="hu-HU" dirty="0" smtClean="0"/>
              <a:t> vágyainkkal hozzuk létre;</a:t>
            </a:r>
          </a:p>
          <a:p>
            <a:pPr marL="514350" indent="-514350" algn="ctr">
              <a:buNone/>
            </a:pPr>
            <a:r>
              <a:rPr lang="hu-HU" i="1" dirty="0" smtClean="0"/>
              <a:t>(Karma = cselekvés, tett)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b="1" dirty="0" smtClean="0"/>
              <a:t>Oka: </a:t>
            </a:r>
            <a:r>
              <a:rPr lang="hu-HU" dirty="0" smtClean="0"/>
              <a:t>a tudatlanság v. hamis tudat;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A vágy és hamis tudat erősítik egymást;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Ez tartja fenn a szenvedést;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Négy nemes igazság - 3.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szenvedés megszüntetésének igazsága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 Fel kell számolni a vágyainkat fenntartó Függő Keletkezési Láncolatot;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Ekkor szűnik meg a Halál, a Pusztulás és a Kétségbeesés;</a:t>
            </a:r>
          </a:p>
        </p:txBody>
      </p:sp>
      <p:pic>
        <p:nvPicPr>
          <p:cNvPr id="6" name="Kép 5" descr="gyert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509120"/>
            <a:ext cx="6768752" cy="1724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Négy nemes igazság - 4.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szenvedés megszüntetéséhez vezető út igazsága</a:t>
            </a:r>
          </a:p>
          <a:p>
            <a:pPr marL="514350" indent="-514350">
              <a:buFont typeface="Wingdings" pitchFamily="2" charset="2"/>
              <a:buChar char="Ø"/>
            </a:pPr>
            <a:endParaRPr lang="hu-HU" dirty="0" smtClean="0"/>
          </a:p>
          <a:p>
            <a:pPr marL="514350" indent="-514350">
              <a:buFont typeface="Wingdings" pitchFamily="2" charset="2"/>
              <a:buChar char="Ø"/>
            </a:pPr>
            <a:endParaRPr lang="hu-HU" dirty="0" smtClean="0"/>
          </a:p>
          <a:p>
            <a:pPr marL="514350" indent="-514350">
              <a:buFont typeface="Wingdings" pitchFamily="2" charset="2"/>
              <a:buChar char="Ø"/>
            </a:pPr>
            <a:endParaRPr lang="hu-HU" dirty="0" smtClean="0"/>
          </a:p>
          <a:p>
            <a:pPr marL="514350" indent="-514350">
              <a:buFont typeface="Wingdings" pitchFamily="2" charset="2"/>
              <a:buChar char="Ø"/>
            </a:pPr>
            <a:endParaRPr lang="hu-HU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Megadja 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követendő módszert 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Ez a Nemes Nyolcrétű Ösvény, vagyis </a:t>
            </a:r>
          </a:p>
          <a:p>
            <a:pPr marL="514350" indent="-514350">
              <a:buNone/>
            </a:pPr>
            <a:r>
              <a:rPr lang="hu-HU" dirty="0" smtClean="0"/>
              <a:t>	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Nyolcas Út</a:t>
            </a:r>
          </a:p>
        </p:txBody>
      </p:sp>
      <p:pic>
        <p:nvPicPr>
          <p:cNvPr id="7" name="Kép 6" descr="keré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357437"/>
            <a:ext cx="213360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Nemes </a:t>
            </a:r>
            <a:r>
              <a:rPr lang="hu-HU" b="1" dirty="0" err="1" smtClean="0">
                <a:latin typeface="Eccentric Std" pitchFamily="82" charset="0"/>
              </a:rPr>
              <a:t>nyolcrétü</a:t>
            </a:r>
            <a:r>
              <a:rPr lang="hu-HU" b="1" dirty="0" smtClean="0">
                <a:latin typeface="Eccentric Std" pitchFamily="82" charset="0"/>
              </a:rPr>
              <a:t> ösvény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hu-HU" dirty="0" smtClean="0"/>
              <a:t>BÖLCSESSÉG GYAKORLÁSA: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Helyes megértés, szemlélet ill. felfogás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Helyes gondolkodás, elhatározás és szándék</a:t>
            </a:r>
          </a:p>
          <a:p>
            <a:pPr marL="514350" indent="-514350">
              <a:buNone/>
            </a:pPr>
            <a:r>
              <a:rPr lang="hu-HU" dirty="0" smtClean="0"/>
              <a:t>ERKÖLCSI KÖVETELMÉNYEK: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Helyes beszéd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Helyes cselekvés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Helyes életmód</a:t>
            </a:r>
          </a:p>
          <a:p>
            <a:pPr marL="514350" indent="-514350">
              <a:buNone/>
            </a:pPr>
            <a:r>
              <a:rPr lang="hu-HU" dirty="0" smtClean="0"/>
              <a:t>A </a:t>
            </a:r>
            <a:r>
              <a:rPr lang="hu-HU" smtClean="0"/>
              <a:t>TUDAT URALÁSA</a:t>
            </a:r>
            <a:r>
              <a:rPr lang="hu-HU" dirty="0" smtClean="0"/>
              <a:t>, MEDITÁCIÓ: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Kitartó gyakorlás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figyelem összpontosítása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Szellemi elmélyedés</a:t>
            </a:r>
          </a:p>
        </p:txBody>
      </p:sp>
      <p:pic>
        <p:nvPicPr>
          <p:cNvPr id="6" name="Kép 5" descr="meditáci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996952"/>
            <a:ext cx="2952328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A </a:t>
            </a:r>
            <a:r>
              <a:rPr lang="hu-HU" b="1" dirty="0" err="1" smtClean="0">
                <a:latin typeface="Eccentric Std" pitchFamily="82" charset="0"/>
              </a:rPr>
              <a:t>függö</a:t>
            </a:r>
            <a:r>
              <a:rPr lang="hu-HU" b="1" dirty="0" smtClean="0">
                <a:latin typeface="Eccentric Std" pitchFamily="82" charset="0"/>
              </a:rPr>
              <a:t> keletkezés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9715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hu-HU" dirty="0" smtClean="0"/>
              <a:t>	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létforgatagba</a:t>
            </a:r>
            <a:r>
              <a:rPr lang="hu-HU" dirty="0" smtClean="0"/>
              <a:t>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(SZAMSZÁRA) </a:t>
            </a:r>
            <a:r>
              <a:rPr lang="hu-HU" dirty="0" smtClean="0"/>
              <a:t>való bezártság oka egy önmagát gerjesztő keletkezési folyamat, melynek elemei egymástól függő módon jönnek létre, és egymás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ismételt megjelenését </a:t>
            </a:r>
            <a:r>
              <a:rPr lang="hu-HU" dirty="0" smtClean="0"/>
              <a:t>okozzák.</a:t>
            </a:r>
          </a:p>
          <a:p>
            <a:pPr marL="514350" indent="-514350" algn="ctr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hu-HU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láncszemből áll:</a:t>
            </a:r>
          </a:p>
        </p:txBody>
      </p:sp>
      <p:pic>
        <p:nvPicPr>
          <p:cNvPr id="7" name="Kép 6" descr="2lncszem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3F5B"/>
              </a:clrFrom>
              <a:clrTo>
                <a:srgbClr val="003F5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3717032"/>
            <a:ext cx="2781015" cy="2736304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latin typeface="Eccentric Std" pitchFamily="82" charset="0"/>
              </a:rPr>
              <a:t>A </a:t>
            </a:r>
            <a:r>
              <a:rPr lang="hu-HU" b="1" dirty="0" err="1" smtClean="0">
                <a:latin typeface="Eccentric Std" pitchFamily="82" charset="0"/>
              </a:rPr>
              <a:t>függö</a:t>
            </a:r>
            <a:r>
              <a:rPr lang="hu-HU" b="1" dirty="0" smtClean="0">
                <a:latin typeface="Eccentric Std" pitchFamily="82" charset="0"/>
              </a:rPr>
              <a:t> keletkezés láncolatának elemei: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97152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u-H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Hamis tudat;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Akaratlan tudati indíttatások, </a:t>
            </a:r>
            <a:r>
              <a:rPr lang="hu-HU" dirty="0" err="1" smtClean="0"/>
              <a:t>karmikus</a:t>
            </a:r>
            <a:r>
              <a:rPr lang="hu-HU" dirty="0" smtClean="0"/>
              <a:t> képzőerők;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Kettősség-tudat (</a:t>
            </a:r>
            <a:r>
              <a:rPr lang="hu-HU" dirty="0" err="1" smtClean="0"/>
              <a:t>én-ség</a:t>
            </a:r>
            <a:r>
              <a:rPr lang="hu-HU" dirty="0" smtClean="0"/>
              <a:t> – </a:t>
            </a:r>
            <a:r>
              <a:rPr lang="hu-HU" dirty="0" err="1" smtClean="0"/>
              <a:t>más-ság</a:t>
            </a:r>
            <a:r>
              <a:rPr lang="hu-HU" dirty="0" smtClean="0"/>
              <a:t>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err="1" smtClean="0"/>
              <a:t>Náma-Rúpa</a:t>
            </a:r>
            <a:r>
              <a:rPr lang="hu-HU" dirty="0" smtClean="0"/>
              <a:t> a konkrét test és forma kettőse;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Hatrétű érzékelési alap (öt érzék+elme);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Érintkezés – Érzékelés – Kapcsolat;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Érzések minősítése, a kiváltott érzet;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Sóvárgó vágyakozás;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Kötődés, ragaszkodás– vágyaink tárgyaihoz;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Létesülés – bekerülés a létfolyamba – a karma előidézése;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Születés, újjászületés – a személyiség kialakulása;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dirty="0" smtClean="0"/>
              <a:t>Öregség, pusztulás és halál;</a:t>
            </a:r>
          </a:p>
          <a:p>
            <a:pPr marL="514350" indent="-514350" algn="just">
              <a:buFont typeface="+mj-lt"/>
              <a:buAutoNum type="arabicPeriod"/>
            </a:pPr>
            <a:endParaRPr lang="hu-HU" dirty="0" smtClean="0"/>
          </a:p>
          <a:p>
            <a:pPr marL="514350" indent="-514350" algn="just">
              <a:buFont typeface="+mj-lt"/>
              <a:buAutoNum type="arabicPeriod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Eccentric Std" pitchFamily="82" charset="0"/>
              </a:rPr>
              <a:t>Az én-nélküliség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97152"/>
          </a:xfrm>
        </p:spPr>
        <p:txBody>
          <a:bodyPr>
            <a:normAutofit fontScale="92500" lnSpcReduction="20000"/>
          </a:bodyPr>
          <a:lstStyle/>
          <a:p>
            <a:pPr marL="514350" indent="-514350" algn="just"/>
            <a:r>
              <a:rPr lang="hu-HU" dirty="0" smtClean="0"/>
              <a:t>Az én-személyiség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illúzió</a:t>
            </a:r>
            <a:r>
              <a:rPr lang="hu-HU" dirty="0" smtClean="0"/>
              <a:t>;</a:t>
            </a:r>
          </a:p>
          <a:p>
            <a:pPr marL="514350" indent="-514350"/>
            <a:r>
              <a:rPr lang="hu-HU" dirty="0" smtClean="0"/>
              <a:t>A megszabadító tudás lényege ennek felismerése;</a:t>
            </a:r>
          </a:p>
          <a:p>
            <a:pPr marL="514350" indent="-514350"/>
            <a:r>
              <a:rPr lang="hu-HU" dirty="0" smtClean="0"/>
              <a:t>Az ember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összetett</a:t>
            </a:r>
            <a:r>
              <a:rPr lang="hu-HU" dirty="0" smtClean="0"/>
              <a:t> képződmény:</a:t>
            </a:r>
          </a:p>
          <a:p>
            <a:pPr marL="914400" lvl="1" indent="-514350"/>
            <a:r>
              <a:rPr lang="hu-HU" dirty="0" smtClean="0"/>
              <a:t>ezért szét fog hullani</a:t>
            </a:r>
          </a:p>
          <a:p>
            <a:pPr marL="914400" lvl="1" indent="-514350"/>
            <a:r>
              <a:rPr lang="hu-HU" dirty="0" smtClean="0"/>
              <a:t>a szüntelen átalakulás állapotában létezik</a:t>
            </a:r>
          </a:p>
          <a:p>
            <a:pPr marL="914400" lvl="1" indent="-514350"/>
            <a:r>
              <a:rPr lang="hu-HU" dirty="0" smtClean="0"/>
              <a:t>létünk feltételektől függő, nem állandó</a:t>
            </a:r>
          </a:p>
          <a:p>
            <a:pPr marL="514350" indent="-514350"/>
            <a:r>
              <a:rPr lang="hu-HU" dirty="0" smtClean="0"/>
              <a:t>Lélekvándorlás nincs – mert nincs változásnak ki nem tett lélek – de újjászületés van;</a:t>
            </a:r>
          </a:p>
          <a:p>
            <a:pPr marL="514350" indent="-514350"/>
            <a:r>
              <a:rPr lang="hu-HU" dirty="0" smtClean="0"/>
              <a:t>De jelenlegi cselekedeteink meghatározzák az újjászületett lény létfeltételeit;</a:t>
            </a:r>
          </a:p>
          <a:p>
            <a:pPr marL="514350" indent="-514350" algn="just">
              <a:buFont typeface="+mj-lt"/>
              <a:buAutoNum type="arabicPeriod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Eccentric Std" pitchFamily="82" charset="0"/>
              </a:rPr>
              <a:t>DHARMA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97152"/>
          </a:xfrm>
        </p:spPr>
        <p:txBody>
          <a:bodyPr>
            <a:normAutofit/>
          </a:bodyPr>
          <a:lstStyle/>
          <a:p>
            <a:pPr marL="514350" indent="-514350"/>
            <a:r>
              <a:rPr lang="hu-HU" dirty="0" smtClean="0"/>
              <a:t>Világunk lételemei;</a:t>
            </a:r>
          </a:p>
          <a:p>
            <a:pPr marL="514350" indent="-514350"/>
            <a:r>
              <a:rPr lang="hu-HU" dirty="0" smtClean="0"/>
              <a:t>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nemlétből a létbe </a:t>
            </a:r>
            <a:r>
              <a:rPr lang="hu-HU" dirty="0" smtClean="0"/>
              <a:t>felbukkanó és oda visszasüllyedő lételemek;</a:t>
            </a:r>
          </a:p>
          <a:p>
            <a:pPr marL="514350" indent="-514350"/>
            <a:r>
              <a:rPr lang="hu-HU" dirty="0" smtClean="0"/>
              <a:t>Felbukkanásukkal kiváltják a további </a:t>
            </a:r>
            <a:r>
              <a:rPr lang="hu-HU" dirty="0" err="1" smtClean="0"/>
              <a:t>dharmák</a:t>
            </a:r>
            <a:r>
              <a:rPr lang="hu-HU" dirty="0" smtClean="0"/>
              <a:t> felbukkanását, miközben visszasüllyednek a nemlétbe;</a:t>
            </a:r>
          </a:p>
          <a:p>
            <a:pPr marL="514350" indent="-514350"/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Látszólag stabil </a:t>
            </a:r>
            <a:r>
              <a:rPr lang="hu-HU" dirty="0" smtClean="0"/>
              <a:t>képződményeket alkotnak;</a:t>
            </a:r>
          </a:p>
          <a:p>
            <a:pPr marL="514350" indent="-514350"/>
            <a:r>
              <a:rPr lang="hu-HU" dirty="0" smtClean="0"/>
              <a:t>Ezek alkotják testünket, lelkünket és én-központú személyiségünket is;</a:t>
            </a:r>
          </a:p>
          <a:p>
            <a:pPr marL="514350" indent="-514350" algn="just">
              <a:buFont typeface="+mj-lt"/>
              <a:buAutoNum type="arabicPeriod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Eccentric Std" pitchFamily="82" charset="0"/>
              </a:rPr>
              <a:t>NIRVANA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971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dirty="0" smtClean="0"/>
              <a:t>A világ szakadatlan körforgásából (→ 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Szamszára</a:t>
            </a:r>
            <a:r>
              <a:rPr lang="hu-HU" dirty="0" smtClean="0"/>
              <a:t>) megszabadulva juthatunk el 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NIRVANA </a:t>
            </a:r>
            <a:r>
              <a:rPr lang="hu-HU" dirty="0" smtClean="0"/>
              <a:t>állapotba, késztetéseink „felégetésével” ;</a:t>
            </a:r>
          </a:p>
          <a:p>
            <a:pPr marL="514350" indent="-514350">
              <a:buNone/>
            </a:pPr>
            <a:r>
              <a:rPr lang="hu-HU" dirty="0" smtClean="0"/>
              <a:t>Nem hely, hanem tudatállapot;</a:t>
            </a:r>
          </a:p>
          <a:p>
            <a:pPr marL="514350" indent="-514350" algn="ctr">
              <a:buNone/>
            </a:pPr>
            <a:r>
              <a:rPr lang="hu-HU" sz="3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Jelentése: </a:t>
            </a:r>
            <a:r>
              <a:rPr lang="hu-HU" sz="3600" cap="small" dirty="0" smtClean="0"/>
              <a:t>ellobbanás</a:t>
            </a:r>
          </a:p>
        </p:txBody>
      </p:sp>
      <p:pic>
        <p:nvPicPr>
          <p:cNvPr id="6" name="Kép 5" descr="lá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8156" y="4509120"/>
            <a:ext cx="2147689" cy="2030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Eccentric Std" pitchFamily="82" charset="0"/>
              </a:rPr>
              <a:t>Erkölcsi alapelvek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97152"/>
          </a:xfrm>
        </p:spPr>
        <p:txBody>
          <a:bodyPr lIns="90000">
            <a:normAutofit fontScale="92500"/>
          </a:bodyPr>
          <a:lstStyle/>
          <a:p>
            <a:pPr marL="1543050" lvl="2" indent="-742950">
              <a:buFont typeface="+mj-lt"/>
              <a:buAutoNum type="arabicParenR"/>
            </a:pP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ártás elve;</a:t>
            </a:r>
            <a:r>
              <a:rPr lang="hu-HU" sz="3200" dirty="0" smtClean="0"/>
              <a:t> </a:t>
            </a:r>
          </a:p>
          <a:p>
            <a:pPr marL="1543050" lvl="2" indent="-742950">
              <a:buFont typeface="+mj-lt"/>
              <a:buAutoNum type="arabicParenR"/>
            </a:pP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Igazmondás elve; </a:t>
            </a:r>
          </a:p>
          <a:p>
            <a:pPr marL="1543050" lvl="2" indent="-742950">
              <a:buFont typeface="+mj-lt"/>
              <a:buAutoNum type="arabicParenR"/>
            </a:pP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nem tulajdonítás elve; </a:t>
            </a:r>
            <a:endParaRPr lang="hu-HU" sz="3200" dirty="0" smtClean="0"/>
          </a:p>
          <a:p>
            <a:pPr marL="1543050" lvl="2" indent="-742950">
              <a:buFont typeface="+mj-lt"/>
              <a:buAutoNum type="arabicParenR"/>
            </a:pP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Szexuális tisztaság elve; </a:t>
            </a:r>
          </a:p>
          <a:p>
            <a:pPr marL="1543050" lvl="2" indent="-742950">
              <a:buFont typeface="+mj-lt"/>
              <a:buAutoNum type="arabicParenR"/>
            </a:pP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Józanság elve;</a:t>
            </a:r>
          </a:p>
          <a:p>
            <a:pPr marL="1543050" lvl="2" indent="-742950">
              <a:buNone/>
            </a:pPr>
            <a:endParaRPr lang="hu-H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None/>
            </a:pPr>
            <a:r>
              <a:rPr lang="hu-HU" sz="3600" dirty="0" smtClean="0"/>
              <a:t>	</a:t>
            </a:r>
            <a:r>
              <a:rPr lang="hu-HU" sz="3000" dirty="0" smtClean="0"/>
              <a:t>Az erkölcsi szabályok betartásának célja a </a:t>
            </a:r>
            <a:r>
              <a:rPr lang="hu-HU" sz="3000" dirty="0" err="1" smtClean="0"/>
              <a:t>karmikus</a:t>
            </a:r>
            <a:r>
              <a:rPr lang="hu-HU" sz="3000" dirty="0" smtClean="0"/>
              <a:t> adósság csökkentése ill. felszámolása, a tudat megtisztítása az éber tudatállapot érdekében.</a:t>
            </a:r>
            <a:endParaRPr lang="hu-H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BUDDHIZMUS – Buddha – </a:t>
            </a:r>
            <a:r>
              <a:rPr lang="hu-HU" b="1" dirty="0" err="1" smtClean="0">
                <a:latin typeface="Eccentric Std" pitchFamily="82" charset="0"/>
              </a:rPr>
              <a:t>sziddhárta</a:t>
            </a:r>
            <a:r>
              <a:rPr lang="hu-HU" b="1" dirty="0" smtClean="0">
                <a:latin typeface="Eccentric Std" pitchFamily="82" charset="0"/>
              </a:rPr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Buddhi</a:t>
            </a:r>
            <a:r>
              <a:rPr lang="hu-HU" b="1" dirty="0" smtClean="0"/>
              <a:t>:</a:t>
            </a:r>
          </a:p>
          <a:p>
            <a:r>
              <a:rPr lang="hu-HU" dirty="0" smtClean="0"/>
              <a:t>Jelentése: ÉRTELEM, TUDAT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Buddha:</a:t>
            </a:r>
          </a:p>
          <a:p>
            <a:r>
              <a:rPr lang="hu-HU" dirty="0" smtClean="0"/>
              <a:t>„Felébredt” (megismerés fénye)</a:t>
            </a:r>
          </a:p>
          <a:p>
            <a:r>
              <a:rPr lang="hu-HU" dirty="0" smtClean="0"/>
              <a:t>Aki rendelkezik a JÓZAN, TISZTA </a:t>
            </a:r>
            <a:r>
              <a:rPr lang="hu-HU" dirty="0" err="1" smtClean="0"/>
              <a:t>ÉRTELEMmel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→ MEGVILÁGOSODOTT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Eccentric Std" pitchFamily="82" charset="0"/>
              </a:rPr>
              <a:t>Buddhista közösségek szétválása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HINÁJÁNA – Kis Szekér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Magányos remete;	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Én-nélküliség előtérbe helyezése;</a:t>
            </a:r>
          </a:p>
          <a:p>
            <a:r>
              <a:rPr lang="hu-HU" dirty="0" smtClean="0"/>
              <a:t>A tapasztalható világ reális, de ki lehet belőle lépni;</a:t>
            </a:r>
          </a:p>
          <a:p>
            <a:r>
              <a:rPr lang="hu-HU" dirty="0" smtClean="0"/>
              <a:t>Buddha megvilágosodott ember volt;</a:t>
            </a:r>
          </a:p>
          <a:p>
            <a:r>
              <a:rPr lang="hu-HU" dirty="0" smtClean="0"/>
              <a:t>Buddha csak kivételes esetekben jelenik meg a világban;</a:t>
            </a:r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/>
              <a:t>MAHÁJÁNA– Nagy Szekér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Világban élő aktív, segítő ember;</a:t>
            </a:r>
          </a:p>
          <a:p>
            <a:r>
              <a:rPr lang="hu-HU" dirty="0" smtClean="0"/>
              <a:t>A jelenségek üresség-természetének hangsúlya;</a:t>
            </a:r>
          </a:p>
          <a:p>
            <a:r>
              <a:rPr lang="hu-HU" dirty="0" smtClean="0"/>
              <a:t>A világ illúzió, amit fel kell ismerni;</a:t>
            </a:r>
          </a:p>
          <a:p>
            <a:r>
              <a:rPr lang="hu-HU" dirty="0" smtClean="0"/>
              <a:t>Buddha emberfeletti lény volt,</a:t>
            </a:r>
          </a:p>
          <a:p>
            <a:r>
              <a:rPr lang="hu-HU" dirty="0" smtClean="0"/>
              <a:t>A világ tele van </a:t>
            </a:r>
            <a:r>
              <a:rPr lang="hu-HU" dirty="0" err="1" smtClean="0"/>
              <a:t>buddhákkal</a:t>
            </a:r>
            <a:r>
              <a:rPr lang="hu-HU" dirty="0" smtClean="0"/>
              <a:t> és jelöltekkel → BÓDHISSZATVA</a:t>
            </a:r>
          </a:p>
          <a:p>
            <a:pPr>
              <a:buNone/>
            </a:pPr>
            <a:r>
              <a:rPr lang="hu-HU" dirty="0" smtClean="0"/>
              <a:t>	Mindenki potenciális </a:t>
            </a:r>
            <a:r>
              <a:rPr lang="hu-HU" dirty="0" err="1" smtClean="0"/>
              <a:t>buddha</a:t>
            </a:r>
            <a:r>
              <a:rPr lang="hu-HU" dirty="0" smtClean="0"/>
              <a:t>;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>
                <a:latin typeface="Eccentric Std" pitchFamily="82" charset="0"/>
              </a:rPr>
              <a:t>Vadzdrajána</a:t>
            </a:r>
            <a:r>
              <a:rPr lang="hu-HU" b="1" dirty="0" smtClean="0">
                <a:latin typeface="Eccentric Std" pitchFamily="82" charset="0"/>
              </a:rPr>
              <a:t> – Gyémánt ösvény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97152"/>
          </a:xfrm>
        </p:spPr>
        <p:txBody>
          <a:bodyPr lIns="90000">
            <a:normAutofit fontScale="85000" lnSpcReduction="20000"/>
          </a:bodyPr>
          <a:lstStyle/>
          <a:p>
            <a:pPr marL="742950" indent="-742950">
              <a:buFont typeface="Wingdings" pitchFamily="2" charset="2"/>
              <a:buChar char="Ø"/>
            </a:pPr>
            <a:r>
              <a:rPr lang="hu-HU" dirty="0" smtClean="0"/>
              <a:t>A </a:t>
            </a:r>
            <a:r>
              <a:rPr lang="hu-HU" dirty="0" err="1" smtClean="0"/>
              <a:t>Mahájánából</a:t>
            </a:r>
            <a:r>
              <a:rPr lang="hu-HU" dirty="0" smtClean="0"/>
              <a:t> fejlődött ki (i.sz. </a:t>
            </a:r>
            <a:r>
              <a:rPr lang="hu-HU" dirty="0" err="1" smtClean="0"/>
              <a:t>II.sz-tól</a:t>
            </a:r>
            <a:r>
              <a:rPr lang="hu-HU" dirty="0" smtClean="0"/>
              <a:t>)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hu-HU" dirty="0" smtClean="0"/>
              <a:t>A buddhizmus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tantrikus irányzata</a:t>
            </a:r>
            <a:r>
              <a:rPr lang="hu-HU" dirty="0" smtClean="0"/>
              <a:t>;</a:t>
            </a:r>
          </a:p>
          <a:p>
            <a:pPr marL="742950" indent="-742950">
              <a:buNone/>
            </a:pPr>
            <a:r>
              <a:rPr lang="hu-HU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Tantra: 	</a:t>
            </a:r>
            <a:r>
              <a:rPr lang="hu-HU" sz="2800" dirty="0" smtClean="0"/>
              <a:t>Módszerek, eszközök rendszere, melyek 			segítségével az energiaáramlásokat 				befolyásolni lehet;</a:t>
            </a:r>
          </a:p>
          <a:p>
            <a:pPr marL="742950" indent="-742950">
              <a:buNone/>
            </a:pPr>
            <a:r>
              <a:rPr lang="hu-HU" sz="2800" dirty="0" smtClean="0"/>
              <a:t>A tapasztalható jelenségek egymással összefüggenek → </a:t>
            </a:r>
          </a:p>
          <a:p>
            <a:pPr marL="742950" indent="-742950">
              <a:buNone/>
            </a:pPr>
            <a:r>
              <a:rPr lang="hu-HU" sz="2800" dirty="0" smtClean="0"/>
              <a:t>egyik a másikkal befolyásolható;</a:t>
            </a:r>
          </a:p>
          <a:p>
            <a:pPr marL="742950" indent="-742950">
              <a:buNone/>
            </a:pPr>
            <a:r>
              <a:rPr lang="hu-HU" sz="2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Módjai:	</a:t>
            </a:r>
          </a:p>
          <a:p>
            <a:pPr marL="742950" indent="-742950"/>
            <a:r>
              <a:rPr lang="hu-HU" sz="2800" dirty="0" smtClean="0"/>
              <a:t>Mágikus szótag v. mondás (mantra </a:t>
            </a:r>
            <a:r>
              <a:rPr lang="hu-HU" sz="2800" dirty="0" err="1" smtClean="0"/>
              <a:t>ill.dhárani</a:t>
            </a:r>
            <a:r>
              <a:rPr lang="hu-HU" sz="2800" dirty="0" smtClean="0"/>
              <a:t>)</a:t>
            </a:r>
          </a:p>
          <a:p>
            <a:pPr marL="742950" indent="-742950"/>
            <a:r>
              <a:rPr lang="hu-HU" sz="2800" dirty="0" smtClean="0"/>
              <a:t>Mágikus ábra v. kép (mandala ill. </a:t>
            </a:r>
            <a:r>
              <a:rPr lang="hu-HU" sz="2800" dirty="0" err="1" smtClean="0"/>
              <a:t>jantra</a:t>
            </a:r>
            <a:r>
              <a:rPr lang="hu-HU" sz="2800" dirty="0" smtClean="0"/>
              <a:t>)</a:t>
            </a:r>
          </a:p>
          <a:p>
            <a:pPr marL="742950" indent="-742950"/>
            <a:r>
              <a:rPr lang="hu-HU" sz="2800" dirty="0" err="1" smtClean="0"/>
              <a:t>Imaginatív</a:t>
            </a:r>
            <a:r>
              <a:rPr lang="hu-HU" sz="2800" dirty="0" smtClean="0"/>
              <a:t> meditáció (</a:t>
            </a:r>
            <a:r>
              <a:rPr lang="hu-HU" sz="2800" dirty="0" err="1" smtClean="0"/>
              <a:t>bhavana</a:t>
            </a:r>
            <a:r>
              <a:rPr lang="hu-HU" sz="2800" dirty="0" smtClean="0"/>
              <a:t>)</a:t>
            </a:r>
          </a:p>
          <a:p>
            <a:pPr marL="742950" indent="-742950"/>
            <a:r>
              <a:rPr lang="hu-HU" sz="2800" dirty="0" smtClean="0"/>
              <a:t>Mágikus testtartás (</a:t>
            </a:r>
            <a:r>
              <a:rPr lang="hu-HU" sz="2800" dirty="0" err="1" smtClean="0"/>
              <a:t>mundra</a:t>
            </a:r>
            <a:r>
              <a:rPr lang="hu-HU" sz="2800" dirty="0" smtClean="0"/>
              <a:t> ill. </a:t>
            </a:r>
            <a:r>
              <a:rPr lang="hu-HU" sz="2800" dirty="0" err="1" smtClean="0"/>
              <a:t>ászana</a:t>
            </a:r>
            <a:r>
              <a:rPr lang="hu-HU" sz="2800" dirty="0" smtClean="0"/>
              <a:t>)</a:t>
            </a:r>
          </a:p>
          <a:p>
            <a:pPr marL="742950" indent="-742950"/>
            <a:r>
              <a:rPr lang="hu-HU" sz="2800" dirty="0" smtClean="0"/>
              <a:t>Ezoterikus rítus és beavatás (</a:t>
            </a:r>
            <a:r>
              <a:rPr lang="hu-HU" sz="2800" dirty="0" err="1" smtClean="0"/>
              <a:t>abhiséka</a:t>
            </a:r>
            <a:r>
              <a:rPr lang="hu-HU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Buddhizmus elterjedése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dirty="0"/>
              <a:t>A buddhizmus a különböző országokban </a:t>
            </a:r>
            <a:r>
              <a:rPr lang="hu-HU" dirty="0" smtClean="0"/>
              <a:t>igen</a:t>
            </a:r>
          </a:p>
          <a:p>
            <a:pPr algn="just">
              <a:buNone/>
            </a:pPr>
            <a:r>
              <a:rPr lang="hu-HU" dirty="0" smtClean="0"/>
              <a:t>változatos </a:t>
            </a:r>
            <a:r>
              <a:rPr lang="hu-HU" dirty="0"/>
              <a:t>formákban van jelen, </a:t>
            </a:r>
            <a:r>
              <a:rPr lang="hu-HU" dirty="0" smtClean="0"/>
              <a:t>mivel</a:t>
            </a:r>
          </a:p>
          <a:p>
            <a:pPr algn="just">
              <a:buNone/>
            </a:pPr>
            <a:r>
              <a:rPr lang="hu-HU" dirty="0" smtClean="0"/>
              <a:t>mindenütt </a:t>
            </a:r>
            <a:r>
              <a:rPr lang="hu-HU" dirty="0"/>
              <a:t>a helyi kulturális </a:t>
            </a:r>
            <a:r>
              <a:rPr lang="hu-HU" dirty="0" smtClean="0"/>
              <a:t>viszonyokhoz</a:t>
            </a:r>
          </a:p>
          <a:p>
            <a:pPr algn="just">
              <a:buNone/>
            </a:pPr>
            <a:r>
              <a:rPr lang="hu-HU" dirty="0" smtClean="0"/>
              <a:t>alkalmazkodott</a:t>
            </a:r>
            <a:r>
              <a:rPr lang="hu-HU" dirty="0"/>
              <a:t>. </a:t>
            </a:r>
            <a:endParaRPr lang="hu-HU" dirty="0" smtClean="0"/>
          </a:p>
          <a:p>
            <a:pPr algn="just">
              <a:buNone/>
            </a:pPr>
            <a:r>
              <a:rPr lang="hu-HU" dirty="0" smtClean="0"/>
              <a:t>Így </a:t>
            </a:r>
            <a:r>
              <a:rPr lang="hu-HU" dirty="0"/>
              <a:t>jött létre többek között </a:t>
            </a:r>
            <a:r>
              <a:rPr lang="hu-HU" dirty="0" smtClean="0"/>
              <a:t>a</a:t>
            </a: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/>
              <a:t> tibeti</a:t>
            </a:r>
            <a:r>
              <a:rPr lang="hu-HU" dirty="0" smtClean="0"/>
              <a:t> </a:t>
            </a:r>
            <a:r>
              <a:rPr lang="hu-HU" dirty="0"/>
              <a:t>és </a:t>
            </a:r>
            <a:r>
              <a:rPr lang="hu-HU" b="1" dirty="0"/>
              <a:t>mongol lámaizmus</a:t>
            </a:r>
            <a:r>
              <a:rPr lang="hu-HU" dirty="0"/>
              <a:t>, </a:t>
            </a:r>
            <a:endParaRPr lang="hu-HU" dirty="0" smtClean="0"/>
          </a:p>
          <a:p>
            <a:pPr algn="just">
              <a:buFont typeface="Wingdings" pitchFamily="2" charset="2"/>
              <a:buChar char="ü"/>
            </a:pPr>
            <a:r>
              <a:rPr lang="hu-HU" dirty="0" smtClean="0"/>
              <a:t> a kínai </a:t>
            </a:r>
            <a:r>
              <a:rPr lang="hu-HU" b="1" dirty="0" err="1" smtClean="0"/>
              <a:t>csan</a:t>
            </a:r>
            <a:r>
              <a:rPr lang="hu-HU" dirty="0" smtClean="0"/>
              <a:t>, </a:t>
            </a:r>
          </a:p>
          <a:p>
            <a:pPr algn="just">
              <a:buFont typeface="Wingdings" pitchFamily="2" charset="2"/>
              <a:buChar char="ü"/>
            </a:pPr>
            <a:r>
              <a:rPr lang="hu-HU" dirty="0" smtClean="0"/>
              <a:t> ez utóbbiból a </a:t>
            </a:r>
            <a:r>
              <a:rPr lang="hu-HU" b="1" dirty="0" smtClean="0"/>
              <a:t>japán</a:t>
            </a:r>
            <a:r>
              <a:rPr lang="hu-HU" dirty="0" smtClean="0"/>
              <a:t> és </a:t>
            </a:r>
            <a:r>
              <a:rPr lang="hu-HU" b="1" dirty="0" smtClean="0"/>
              <a:t>koreai zen</a:t>
            </a:r>
            <a:r>
              <a:rPr lang="hu-HU" dirty="0" smtClean="0"/>
              <a:t> stb.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uddhizmus_k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lang="hu-HU" sz="5400" b="1" dirty="0" smtClean="0">
                <a:latin typeface="Eccentric Std" pitchFamily="82" charset="0"/>
              </a:rPr>
              <a:t>Köszönöm a figyelmet!</a:t>
            </a:r>
            <a:endParaRPr lang="hu-HU" sz="5400" b="1" dirty="0">
              <a:latin typeface="Eccentric Std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82" charset="0"/>
              </a:rPr>
              <a:t>Deák Krisztina</a:t>
            </a:r>
          </a:p>
          <a:p>
            <a:pPr algn="l"/>
            <a:r>
              <a:rPr lang="hu-H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82" charset="0"/>
              </a:rPr>
              <a:t>EKf</a:t>
            </a:r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82" charset="0"/>
              </a:rPr>
              <a:t>, </a:t>
            </a:r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82" charset="0"/>
              </a:rPr>
              <a:t>TKTK,, Kulturális örökség tanulmányok</a:t>
            </a:r>
          </a:p>
          <a:p>
            <a:pPr algn="l"/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82" charset="0"/>
              </a:rPr>
              <a:t>I. évf. – </a:t>
            </a:r>
            <a:r>
              <a:rPr lang="hu-H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82" charset="0"/>
              </a:rPr>
              <a:t>levelezö</a:t>
            </a:r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82" charset="0"/>
              </a:rPr>
              <a:t> tagozat</a:t>
            </a:r>
          </a:p>
          <a:p>
            <a:endParaRPr lang="hu-HU" sz="2400" dirty="0">
              <a:latin typeface="Eccentric Std" pitchFamily="82" charset="0"/>
            </a:endParaRPr>
          </a:p>
          <a:p>
            <a:endParaRPr lang="hu-HU" sz="2400" dirty="0" smtClean="0">
              <a:latin typeface="Eccentric Std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A történelem </a:t>
            </a:r>
            <a:r>
              <a:rPr lang="hu-HU" b="1" dirty="0" err="1" smtClean="0">
                <a:latin typeface="Eccentric Std" pitchFamily="82" charset="0"/>
              </a:rPr>
              <a:t>buddhája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SZIDDHÁRTA GÓTAMA </a:t>
            </a:r>
            <a:r>
              <a:rPr lang="hu-HU" dirty="0" smtClean="0"/>
              <a:t>(Szül.: i.e. 560 k.)</a:t>
            </a:r>
            <a:endParaRPr lang="hu-HU" b="1" dirty="0" smtClean="0"/>
          </a:p>
          <a:p>
            <a:pPr>
              <a:buNone/>
            </a:pPr>
            <a:r>
              <a:rPr lang="hu-HU" b="1" dirty="0" err="1" smtClean="0"/>
              <a:t>Sziddhárta</a:t>
            </a:r>
            <a:r>
              <a:rPr lang="hu-HU" b="1" dirty="0" smtClean="0"/>
              <a:t> </a:t>
            </a:r>
            <a:r>
              <a:rPr lang="hu-HU" dirty="0" smtClean="0"/>
              <a:t>– „aki elérte célját”</a:t>
            </a:r>
          </a:p>
          <a:p>
            <a:r>
              <a:rPr lang="hu-HU" sz="2800" dirty="0" smtClean="0"/>
              <a:t>Apja a </a:t>
            </a:r>
            <a:r>
              <a:rPr lang="hu-HU" sz="2800" dirty="0" err="1" smtClean="0"/>
              <a:t>Sákhja</a:t>
            </a:r>
            <a:r>
              <a:rPr lang="hu-HU" sz="2800" dirty="0" smtClean="0"/>
              <a:t> nemzetség királya;</a:t>
            </a:r>
          </a:p>
          <a:p>
            <a:r>
              <a:rPr lang="hu-HU" sz="2800" dirty="0" smtClean="0"/>
              <a:t>Fényűző, gondtalan élet – feleség, gyerek;</a:t>
            </a:r>
          </a:p>
          <a:p>
            <a:r>
              <a:rPr lang="hu-HU" sz="2800" dirty="0" smtClean="0"/>
              <a:t>29 évesen fordulat – rájött: </a:t>
            </a:r>
            <a:r>
              <a:rPr lang="hu-HU" sz="2800" b="1" dirty="0" smtClean="0"/>
              <a:t>az élet szenvedéssel jár</a:t>
            </a:r>
            <a:r>
              <a:rPr lang="hu-HU" sz="2400" dirty="0" smtClean="0"/>
              <a:t>	</a:t>
            </a:r>
            <a:endParaRPr lang="hu-HU" dirty="0"/>
          </a:p>
          <a:p>
            <a:pPr algn="ctr">
              <a:buNone/>
            </a:pPr>
            <a:r>
              <a:rPr lang="hu-HU" sz="2800" i="1" dirty="0" smtClean="0"/>
              <a:t>	„</a:t>
            </a:r>
            <a:r>
              <a:rPr lang="hu-HU" sz="2800" i="1" dirty="0"/>
              <a:t>Van, ami mentes a bajoktól: </a:t>
            </a:r>
            <a:endParaRPr lang="hu-HU" sz="2800" i="1" dirty="0" smtClean="0"/>
          </a:p>
          <a:p>
            <a:pPr algn="ctr">
              <a:buNone/>
            </a:pPr>
            <a:r>
              <a:rPr lang="hu-HU" sz="2800" i="1" dirty="0" smtClean="0"/>
              <a:t>az </a:t>
            </a:r>
            <a:r>
              <a:rPr lang="hu-HU" sz="2800" i="1" dirty="0"/>
              <a:t>öregségtől, betegségtől és haláltól? </a:t>
            </a:r>
            <a:endParaRPr lang="hu-HU" sz="2800" i="1" dirty="0" smtClean="0"/>
          </a:p>
          <a:p>
            <a:pPr algn="ctr">
              <a:buNone/>
            </a:pPr>
            <a:r>
              <a:rPr lang="hu-HU" sz="2800" i="1" dirty="0" smtClean="0"/>
              <a:t>S </a:t>
            </a:r>
            <a:r>
              <a:rPr lang="hu-HU" sz="2800" i="1" dirty="0"/>
              <a:t>ha igen, mi az, és hogyan érhető el?”</a:t>
            </a:r>
            <a:endParaRPr lang="hu-HU" sz="2800" i="1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A történelem </a:t>
            </a:r>
            <a:r>
              <a:rPr lang="hu-HU" b="1" dirty="0" err="1" smtClean="0">
                <a:latin typeface="Eccentric Std" pitchFamily="82" charset="0"/>
              </a:rPr>
              <a:t>buddhája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Vándor szerzetesi élet;</a:t>
            </a:r>
          </a:p>
          <a:p>
            <a:r>
              <a:rPr lang="hu-HU" dirty="0" err="1" smtClean="0"/>
              <a:t>Számkhja</a:t>
            </a:r>
            <a:r>
              <a:rPr lang="hu-HU" dirty="0" smtClean="0"/>
              <a:t> és jóga gyakorlatok;</a:t>
            </a:r>
          </a:p>
          <a:p>
            <a:endParaRPr lang="hu-HU" dirty="0" smtClean="0"/>
          </a:p>
          <a:p>
            <a:pPr>
              <a:buNone/>
            </a:pPr>
            <a:r>
              <a:rPr lang="hu-HU" sz="2800" cap="small" dirty="0" smtClean="0"/>
              <a:t>Szenvedéseink oka önmagunkban van</a:t>
            </a:r>
          </a:p>
          <a:p>
            <a:pPr>
              <a:buNone/>
            </a:pPr>
            <a:r>
              <a:rPr lang="hu-HU" sz="2800" cap="small" dirty="0" smtClean="0"/>
              <a:t>Cselekvéseinkkel mi magunk hozzuk létre</a:t>
            </a:r>
          </a:p>
          <a:p>
            <a:pPr>
              <a:buNone/>
            </a:pPr>
            <a:endParaRPr lang="hu-HU" sz="2800" cap="small" dirty="0" smtClean="0"/>
          </a:p>
          <a:p>
            <a:r>
              <a:rPr lang="hu-HU" sz="2800" dirty="0" smtClean="0"/>
              <a:t>Egyedül folytatja útját;</a:t>
            </a:r>
          </a:p>
          <a:p>
            <a:r>
              <a:rPr lang="hu-HU" sz="2800" dirty="0" smtClean="0"/>
              <a:t>MEGVILÁGOSODÁS;</a:t>
            </a:r>
          </a:p>
          <a:p>
            <a:r>
              <a:rPr lang="hu-HU" sz="2800" dirty="0" smtClean="0"/>
              <a:t>Buddhává válás;</a:t>
            </a:r>
          </a:p>
          <a:p>
            <a:pPr>
              <a:buNone/>
            </a:pPr>
            <a:endParaRPr lang="hu-HU" sz="2800" cap="small" dirty="0" smtClean="0"/>
          </a:p>
        </p:txBody>
      </p:sp>
      <p:pic>
        <p:nvPicPr>
          <p:cNvPr id="6" name="Kép 5" descr="megvilágosodá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108548"/>
            <a:ext cx="1790700" cy="25527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latin typeface="Eccentric Std" pitchFamily="82" charset="0"/>
              </a:rPr>
              <a:t>Benáreszi</a:t>
            </a:r>
            <a:r>
              <a:rPr lang="hu-HU" b="1" dirty="0" smtClean="0">
                <a:latin typeface="Eccentric Std" pitchFamily="82" charset="0"/>
              </a:rPr>
              <a:t> beszéd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u="sng" dirty="0" smtClean="0"/>
              <a:t>Öt szerzetes előtt kihirdette tanításait:</a:t>
            </a:r>
          </a:p>
          <a:p>
            <a:pPr>
              <a:buNone/>
            </a:pPr>
            <a:endParaRPr lang="hu-HU" u="sng" dirty="0" smtClean="0"/>
          </a:p>
          <a:p>
            <a:r>
              <a:rPr lang="hu-HU" dirty="0" smtClean="0"/>
              <a:t>Az üdvösség a kilépés a létezés körforgásából;</a:t>
            </a:r>
          </a:p>
          <a:p>
            <a:r>
              <a:rPr lang="hu-HU" dirty="0" smtClean="0"/>
              <a:t>A boldogsághoz vezető út:</a:t>
            </a:r>
          </a:p>
          <a:p>
            <a:pPr lvl="1"/>
            <a:r>
              <a:rPr lang="hu-HU" dirty="0" smtClean="0"/>
              <a:t>NEM a </a:t>
            </a:r>
            <a:r>
              <a:rPr lang="hu-HU" dirty="0" err="1" smtClean="0"/>
              <a:t>tenniakarás</a:t>
            </a:r>
            <a:endParaRPr lang="hu-HU" dirty="0" smtClean="0"/>
          </a:p>
          <a:p>
            <a:pPr lvl="1"/>
            <a:r>
              <a:rPr lang="hu-HU" dirty="0" smtClean="0"/>
              <a:t>NEM az aszketikus önsanyargatás</a:t>
            </a:r>
          </a:p>
          <a:p>
            <a:pPr lvl="1"/>
            <a:r>
              <a:rPr lang="hu-HU" dirty="0" smtClean="0"/>
              <a:t>HANEM a világról való fokozatos lemondás.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Szerzetesi közösség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dirty="0" smtClean="0"/>
              <a:t>Kezdetben vándor aszkéták;</a:t>
            </a:r>
          </a:p>
          <a:p>
            <a:r>
              <a:rPr lang="hu-HU" dirty="0" smtClean="0"/>
              <a:t>Kolostort alapíthattak a Bambusz Ligetben;</a:t>
            </a:r>
          </a:p>
          <a:p>
            <a:r>
              <a:rPr lang="hu-HU" dirty="0" smtClean="0"/>
              <a:t>Egyre több kolostor létesült;</a:t>
            </a:r>
          </a:p>
          <a:p>
            <a:r>
              <a:rPr lang="hu-HU" dirty="0" smtClean="0"/>
              <a:t>Buddha gyalog járta be Indiát, tanított, 80 éves koráig</a:t>
            </a:r>
          </a:p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2400" b="1" i="1" dirty="0" smtClean="0"/>
              <a:t>„Most ne azért higgyetek nekem , mert mindezt egy </a:t>
            </a:r>
            <a:r>
              <a:rPr lang="hu-HU" sz="2400" b="1" i="1" dirty="0" err="1" smtClean="0"/>
              <a:t>buddha</a:t>
            </a:r>
            <a:r>
              <a:rPr lang="hu-HU" sz="2400" b="1" i="1" dirty="0" smtClean="0"/>
              <a:t> mondta, hanem jól vizsgáljátok meg őket. Legyetek önmagatok fénye!”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Páli kánon – HÁROM KOSÁR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Vinaya</a:t>
            </a:r>
            <a:r>
              <a:rPr lang="hu-HU" dirty="0" smtClean="0"/>
              <a:t> </a:t>
            </a:r>
            <a:r>
              <a:rPr lang="hu-HU" dirty="0" err="1" smtClean="0"/>
              <a:t>Pitaka</a:t>
            </a:r>
            <a:r>
              <a:rPr lang="hu-HU" dirty="0" smtClean="0"/>
              <a:t> – a </a:t>
            </a:r>
            <a:r>
              <a:rPr lang="hu-HU" b="1" dirty="0" smtClean="0"/>
              <a:t>„Fegyelem Kosara”</a:t>
            </a:r>
          </a:p>
          <a:p>
            <a:pPr marL="914400" lvl="1" indent="-514350"/>
            <a:r>
              <a:rPr lang="hu-HU" dirty="0" smtClean="0"/>
              <a:t>Szerzetesekre vonatkozó előírások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Szutta</a:t>
            </a:r>
            <a:r>
              <a:rPr lang="hu-HU" dirty="0" smtClean="0"/>
              <a:t> </a:t>
            </a:r>
            <a:r>
              <a:rPr lang="hu-HU" dirty="0" err="1" smtClean="0"/>
              <a:t>Pitaka</a:t>
            </a:r>
            <a:r>
              <a:rPr lang="hu-HU" dirty="0" smtClean="0"/>
              <a:t> – </a:t>
            </a:r>
            <a:r>
              <a:rPr lang="hu-HU" b="1" dirty="0" smtClean="0"/>
              <a:t>„Szútrák Kosara”</a:t>
            </a:r>
          </a:p>
          <a:p>
            <a:pPr marL="914400" lvl="1" indent="-514350"/>
            <a:r>
              <a:rPr lang="hu-HU" dirty="0" smtClean="0"/>
              <a:t>Buddha beszédeinek gyűjteménye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Abidhamma</a:t>
            </a:r>
            <a:r>
              <a:rPr lang="hu-HU" dirty="0" smtClean="0"/>
              <a:t> </a:t>
            </a:r>
            <a:r>
              <a:rPr lang="hu-HU" dirty="0" err="1" smtClean="0"/>
              <a:t>Pitaka</a:t>
            </a:r>
            <a:r>
              <a:rPr lang="hu-HU" dirty="0" smtClean="0"/>
              <a:t> – </a:t>
            </a:r>
          </a:p>
          <a:p>
            <a:pPr marL="514350" indent="-514350">
              <a:buNone/>
            </a:pPr>
            <a:r>
              <a:rPr lang="hu-HU" dirty="0" smtClean="0"/>
              <a:t>	</a:t>
            </a:r>
            <a:r>
              <a:rPr lang="hu-HU" b="1" dirty="0" smtClean="0"/>
              <a:t>„A tan tanulmányozásának kosara”</a:t>
            </a:r>
          </a:p>
          <a:p>
            <a:pPr marL="914400" lvl="1" indent="-514350"/>
            <a:r>
              <a:rPr lang="hu-HU" dirty="0" smtClean="0"/>
              <a:t>Szövegmagyarázatok</a:t>
            </a:r>
          </a:p>
          <a:p>
            <a:pPr marL="914400" lvl="1" indent="-514350"/>
            <a:r>
              <a:rPr lang="hu-HU" dirty="0" smtClean="0"/>
              <a:t>Bölcseleti értekezések</a:t>
            </a:r>
            <a:endParaRPr lang="hu-HU" dirty="0"/>
          </a:p>
        </p:txBody>
      </p:sp>
      <p:pic>
        <p:nvPicPr>
          <p:cNvPr id="6" name="Kép 5" descr="mand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509120"/>
            <a:ext cx="2228850" cy="2057400"/>
          </a:xfrm>
          <a:prstGeom prst="ellipse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A tanítás ( </a:t>
            </a:r>
            <a:r>
              <a:rPr lang="hu-HU" b="1" dirty="0" err="1" smtClean="0">
                <a:latin typeface="Eccentric Std" pitchFamily="82" charset="0"/>
              </a:rPr>
              <a:t>dharma</a:t>
            </a:r>
            <a:r>
              <a:rPr lang="hu-HU" b="1" dirty="0" smtClean="0">
                <a:latin typeface="Eccentric Std" pitchFamily="82" charset="0"/>
              </a:rPr>
              <a:t>, </a:t>
            </a:r>
            <a:r>
              <a:rPr lang="hu-HU" b="1" dirty="0" err="1" smtClean="0">
                <a:latin typeface="Eccentric Std" pitchFamily="82" charset="0"/>
              </a:rPr>
              <a:t>csö</a:t>
            </a:r>
            <a:r>
              <a:rPr lang="hu-HU" b="1" dirty="0" smtClean="0">
                <a:latin typeface="Eccentric Std" pitchFamily="82" charset="0"/>
              </a:rPr>
              <a:t> 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Négy Nemes Igazság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Nemes Nyolcas Ösvény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Függő Keletkezés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Az </a:t>
            </a:r>
            <a:r>
              <a:rPr lang="hu-HU" dirty="0" err="1" smtClean="0"/>
              <a:t>Én-telenség</a:t>
            </a:r>
            <a:endParaRPr lang="hu-HU" dirty="0"/>
          </a:p>
        </p:txBody>
      </p:sp>
      <p:pic>
        <p:nvPicPr>
          <p:cNvPr id="6" name="Kép 5" descr="mand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564904"/>
            <a:ext cx="3845377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buddhizmus_kep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Eccentric Std" pitchFamily="82" charset="0"/>
              </a:rPr>
              <a:t>Négy nemes igazság - 1.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endParaRPr lang="hu-HU" dirty="0" smtClean="0"/>
          </a:p>
          <a:p>
            <a:pPr marL="514350" indent="-514350">
              <a:buFont typeface="Wingdings" pitchFamily="2" charset="2"/>
              <a:buChar char="Ø"/>
            </a:pPr>
            <a:endParaRPr lang="hu-HU" dirty="0" smtClean="0"/>
          </a:p>
          <a:p>
            <a:pPr marL="514350" indent="-514350">
              <a:buNone/>
            </a:pPr>
            <a:r>
              <a:rPr lang="hu-HU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létezés szenvedéssel jár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Szenvedés a születés, </a:t>
            </a:r>
          </a:p>
          <a:p>
            <a:pPr marL="514350" indent="-514350">
              <a:buNone/>
            </a:pPr>
            <a:r>
              <a:rPr lang="hu-HU" dirty="0" smtClean="0"/>
              <a:t>	az öregedés, a betegség, a halál;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Szenvedés a vágyaink nem teljesülése;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dirty="0" smtClean="0"/>
              <a:t>A kellemetlen dolgokkal való kapcsolat és a kellemesektől való elválás;</a:t>
            </a:r>
          </a:p>
          <a:p>
            <a:pPr marL="514350" indent="-514350"/>
            <a:endParaRPr lang="hu-HU" dirty="0" smtClean="0"/>
          </a:p>
        </p:txBody>
      </p:sp>
      <p:pic>
        <p:nvPicPr>
          <p:cNvPr id="7" name="Kép 6" descr="hold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340768"/>
            <a:ext cx="2569681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787</Words>
  <Application>Microsoft Office PowerPoint</Application>
  <PresentationFormat>Diavetítés a képernyőre (4:3 oldalarány)</PresentationFormat>
  <Paragraphs>188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BUDDHIZMUS</vt:lpstr>
      <vt:lpstr>BUDDHIZMUS – Buddha – sziddhárta </vt:lpstr>
      <vt:lpstr>A történelem buddhája</vt:lpstr>
      <vt:lpstr>A történelem buddhája</vt:lpstr>
      <vt:lpstr>Benáreszi beszéd</vt:lpstr>
      <vt:lpstr>Szerzetesi közösség</vt:lpstr>
      <vt:lpstr>Páli kánon – HÁROM KOSÁR</vt:lpstr>
      <vt:lpstr>A tanítás ( dharma, csö )</vt:lpstr>
      <vt:lpstr>Négy nemes igazság - 1.</vt:lpstr>
      <vt:lpstr>Négy nemes igazság - 2.</vt:lpstr>
      <vt:lpstr>Négy nemes igazság - 3.</vt:lpstr>
      <vt:lpstr>Négy nemes igazság - 4.</vt:lpstr>
      <vt:lpstr>Nemes nyolcrétü ösvény</vt:lpstr>
      <vt:lpstr>A függö keletkezés</vt:lpstr>
      <vt:lpstr>A függö keletkezés láncolatának elemei:</vt:lpstr>
      <vt:lpstr>Az én-nélküliség</vt:lpstr>
      <vt:lpstr>DHARMA</vt:lpstr>
      <vt:lpstr>NIRVANA</vt:lpstr>
      <vt:lpstr>Erkölcsi alapelvek</vt:lpstr>
      <vt:lpstr>Buddhista közösségek szétválása</vt:lpstr>
      <vt:lpstr>Vadzdrajána – Gyémánt ösvény</vt:lpstr>
      <vt:lpstr>Buddhizmus elterjedése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BUDDHIZMUS</dc:title>
  <dc:creator>NEC</dc:creator>
  <cp:lastModifiedBy>NEC</cp:lastModifiedBy>
  <cp:revision>47</cp:revision>
  <dcterms:created xsi:type="dcterms:W3CDTF">2012-11-06T17:15:49Z</dcterms:created>
  <dcterms:modified xsi:type="dcterms:W3CDTF">2012-11-25T18:22:01Z</dcterms:modified>
</cp:coreProperties>
</file>